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58" r:id="rId5"/>
    <p:sldId id="260" r:id="rId6"/>
    <p:sldId id="264" r:id="rId7"/>
    <p:sldId id="263" r:id="rId8"/>
    <p:sldId id="265" r:id="rId9"/>
    <p:sldId id="261" r:id="rId10"/>
    <p:sldId id="262" r:id="rId11"/>
    <p:sldId id="266" r:id="rId12"/>
    <p:sldId id="267" r:id="rId13"/>
    <p:sldId id="268" r:id="rId14"/>
    <p:sldId id="269" r:id="rId15"/>
    <p:sldId id="270" r:id="rId16"/>
    <p:sldId id="271" r:id="rId17"/>
    <p:sldId id="272" r:id="rId18"/>
    <p:sldId id="273" r:id="rId1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67" d="100"/>
          <a:sy n="67" d="100"/>
        </p:scale>
        <p:origin x="-606"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B61967C-41C9-479F-8A18-15CE4C14B2FF}" type="datetimeFigureOut">
              <a:rPr lang="en-US" smtClean="0"/>
              <a:pPr/>
              <a:t>10/3/2009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837CED4-AED4-4032-8079-04349AB4CF60}"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B61967C-41C9-479F-8A18-15CE4C14B2FF}" type="datetimeFigureOut">
              <a:rPr lang="en-US" smtClean="0"/>
              <a:pPr/>
              <a:t>10/3/2009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837CED4-AED4-4032-8079-04349AB4CF60}"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B61967C-41C9-479F-8A18-15CE4C14B2FF}" type="datetimeFigureOut">
              <a:rPr lang="en-US" smtClean="0"/>
              <a:pPr/>
              <a:t>10/3/2009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837CED4-AED4-4032-8079-04349AB4CF60}"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B61967C-41C9-479F-8A18-15CE4C14B2FF}" type="datetimeFigureOut">
              <a:rPr lang="en-US" smtClean="0"/>
              <a:pPr/>
              <a:t>10/3/2009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837CED4-AED4-4032-8079-04349AB4CF60}"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B61967C-41C9-479F-8A18-15CE4C14B2FF}" type="datetimeFigureOut">
              <a:rPr lang="en-US" smtClean="0"/>
              <a:pPr/>
              <a:t>10/3/2009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837CED4-AED4-4032-8079-04349AB4CF60}"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B61967C-41C9-479F-8A18-15CE4C14B2FF}" type="datetimeFigureOut">
              <a:rPr lang="en-US" smtClean="0"/>
              <a:pPr/>
              <a:t>10/3/2009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837CED4-AED4-4032-8079-04349AB4CF60}"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B61967C-41C9-479F-8A18-15CE4C14B2FF}" type="datetimeFigureOut">
              <a:rPr lang="en-US" smtClean="0"/>
              <a:pPr/>
              <a:t>10/3/2009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837CED4-AED4-4032-8079-04349AB4CF60}"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B61967C-41C9-479F-8A18-15CE4C14B2FF}" type="datetimeFigureOut">
              <a:rPr lang="en-US" smtClean="0"/>
              <a:pPr/>
              <a:t>10/3/2009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837CED4-AED4-4032-8079-04349AB4CF60}"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B61967C-41C9-479F-8A18-15CE4C14B2FF}" type="datetimeFigureOut">
              <a:rPr lang="en-US" smtClean="0"/>
              <a:pPr/>
              <a:t>10/3/2009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837CED4-AED4-4032-8079-04349AB4CF60}"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B61967C-41C9-479F-8A18-15CE4C14B2FF}" type="datetimeFigureOut">
              <a:rPr lang="en-US" smtClean="0"/>
              <a:pPr/>
              <a:t>10/3/2009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837CED4-AED4-4032-8079-04349AB4CF60}"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B61967C-41C9-479F-8A18-15CE4C14B2FF}" type="datetimeFigureOut">
              <a:rPr lang="en-US" smtClean="0"/>
              <a:pPr/>
              <a:t>10/3/2009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837CED4-AED4-4032-8079-04349AB4CF60}"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B61967C-41C9-479F-8A18-15CE4C14B2FF}" type="datetimeFigureOut">
              <a:rPr lang="en-US" smtClean="0"/>
              <a:pPr/>
              <a:t>10/3/2009</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837CED4-AED4-4032-8079-04349AB4CF60}"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Critical Reading Section of the SAT</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Sentence completion continued</a:t>
            </a:r>
            <a:endParaRPr lang="en-US" dirty="0"/>
          </a:p>
        </p:txBody>
      </p:sp>
      <p:sp>
        <p:nvSpPr>
          <p:cNvPr id="3" name="Content Placeholder 2"/>
          <p:cNvSpPr>
            <a:spLocks noGrp="1"/>
          </p:cNvSpPr>
          <p:nvPr>
            <p:ph idx="1"/>
          </p:nvPr>
        </p:nvSpPr>
        <p:spPr/>
        <p:txBody>
          <a:bodyPr/>
          <a:lstStyle/>
          <a:p>
            <a:pPr marL="514350" indent="-514350">
              <a:buAutoNum type="arabicPeriod" startAt="7"/>
            </a:pPr>
            <a:r>
              <a:rPr lang="en-US" dirty="0" smtClean="0"/>
              <a:t>Use your parts of speech</a:t>
            </a:r>
          </a:p>
          <a:p>
            <a:pPr marL="1314450" lvl="2" indent="-514350">
              <a:buNone/>
            </a:pPr>
            <a:r>
              <a:rPr lang="en-US" dirty="0" smtClean="0"/>
              <a:t>Do you need a verb to finish the sentence?  A noun?  </a:t>
            </a:r>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Passage based reading</a:t>
            </a:r>
            <a:endParaRPr lang="en-US" dirty="0"/>
          </a:p>
        </p:txBody>
      </p:sp>
      <p:sp>
        <p:nvSpPr>
          <p:cNvPr id="3" name="Content Placeholder 2"/>
          <p:cNvSpPr>
            <a:spLocks noGrp="1"/>
          </p:cNvSpPr>
          <p:nvPr>
            <p:ph idx="1"/>
          </p:nvPr>
        </p:nvSpPr>
        <p:spPr/>
        <p:txBody>
          <a:bodyPr/>
          <a:lstStyle/>
          <a:p>
            <a:r>
              <a:rPr lang="en-US" dirty="0" smtClean="0"/>
              <a:t>Passages range from 100-850 words</a:t>
            </a:r>
          </a:p>
          <a:p>
            <a:r>
              <a:rPr lang="en-US" dirty="0" smtClean="0"/>
              <a:t>Some selections are from a single source other pair sources</a:t>
            </a:r>
          </a:p>
          <a:p>
            <a:r>
              <a:rPr lang="en-US" dirty="0" smtClean="0"/>
              <a:t>Passages cover topics in humanities, social studies, natural sciences, and literary fiction</a:t>
            </a:r>
          </a:p>
          <a:p>
            <a:r>
              <a:rPr lang="en-US" dirty="0" smtClean="0"/>
              <a:t>Passages vary in style and tone and may include narrative, persuasive, expository, or literary elements</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Strategies for passage based reading</a:t>
            </a:r>
            <a:endParaRPr lang="en-US" dirty="0"/>
          </a:p>
        </p:txBody>
      </p:sp>
      <p:sp>
        <p:nvSpPr>
          <p:cNvPr id="3" name="Content Placeholder 2"/>
          <p:cNvSpPr>
            <a:spLocks noGrp="1"/>
          </p:cNvSpPr>
          <p:nvPr>
            <p:ph idx="1"/>
          </p:nvPr>
        </p:nvSpPr>
        <p:spPr/>
        <p:txBody>
          <a:bodyPr/>
          <a:lstStyle/>
          <a:p>
            <a:r>
              <a:rPr lang="en-US" dirty="0" smtClean="0"/>
              <a:t>Mark the passages or make short notes as you read.</a:t>
            </a:r>
          </a:p>
          <a:p>
            <a:r>
              <a:rPr lang="en-US" dirty="0" smtClean="0"/>
              <a:t>Use your knowledge and experience carefully</a:t>
            </a:r>
          </a:p>
          <a:p>
            <a:r>
              <a:rPr lang="en-US" dirty="0" smtClean="0"/>
              <a:t>Read actively</a:t>
            </a:r>
          </a:p>
          <a:p>
            <a:r>
              <a:rPr lang="en-US" dirty="0" smtClean="0"/>
              <a:t>If you are having a hard time with a passage, read the questions and go back to the passage.</a:t>
            </a:r>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Types of questions</a:t>
            </a:r>
            <a:endParaRPr lang="en-US" dirty="0"/>
          </a:p>
        </p:txBody>
      </p:sp>
      <p:sp>
        <p:nvSpPr>
          <p:cNvPr id="3" name="Content Placeholder 2"/>
          <p:cNvSpPr>
            <a:spLocks noGrp="1"/>
          </p:cNvSpPr>
          <p:nvPr>
            <p:ph idx="1"/>
          </p:nvPr>
        </p:nvSpPr>
        <p:spPr/>
        <p:txBody>
          <a:bodyPr/>
          <a:lstStyle/>
          <a:p>
            <a:r>
              <a:rPr lang="en-US" dirty="0" smtClean="0"/>
              <a:t>Extended reasoning questions – Draw conclusions from or evaluate the passage.  The answer may not be directly stated in the passage</a:t>
            </a:r>
          </a:p>
          <a:p>
            <a:r>
              <a:rPr lang="en-US" dirty="0" smtClean="0"/>
              <a:t>Key words: probably, apparently, seems, suggests, it can be inferred, the author implies</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Types of questions</a:t>
            </a:r>
            <a:endParaRPr lang="en-US" dirty="0"/>
          </a:p>
        </p:txBody>
      </p:sp>
      <p:sp>
        <p:nvSpPr>
          <p:cNvPr id="3" name="Content Placeholder 2"/>
          <p:cNvSpPr>
            <a:spLocks noGrp="1"/>
          </p:cNvSpPr>
          <p:nvPr>
            <p:ph idx="1"/>
          </p:nvPr>
        </p:nvSpPr>
        <p:spPr/>
        <p:txBody>
          <a:bodyPr/>
          <a:lstStyle/>
          <a:p>
            <a:r>
              <a:rPr lang="en-US" dirty="0" smtClean="0"/>
              <a:t>Facts-Statement known to be true</a:t>
            </a:r>
          </a:p>
          <a:p>
            <a:r>
              <a:rPr lang="en-US" dirty="0" smtClean="0"/>
              <a:t>Assumption- A statement the author makes from his or her point of view</a:t>
            </a:r>
          </a:p>
          <a:p>
            <a:r>
              <a:rPr lang="en-US" dirty="0" smtClean="0"/>
              <a:t>Inference- Conclusions the reader makes based upon the provided information.</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Types of questions</a:t>
            </a:r>
            <a:endParaRPr lang="en-US" dirty="0"/>
          </a:p>
        </p:txBody>
      </p:sp>
      <p:sp>
        <p:nvSpPr>
          <p:cNvPr id="3" name="Content Placeholder 2"/>
          <p:cNvSpPr>
            <a:spLocks noGrp="1"/>
          </p:cNvSpPr>
          <p:nvPr>
            <p:ph idx="1"/>
          </p:nvPr>
        </p:nvSpPr>
        <p:spPr/>
        <p:txBody>
          <a:bodyPr/>
          <a:lstStyle/>
          <a:p>
            <a:r>
              <a:rPr lang="en-US" dirty="0" smtClean="0"/>
              <a:t>Vocabulary in context- Look at how the word is used in the passage.</a:t>
            </a:r>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Types of questions</a:t>
            </a:r>
            <a:endParaRPr lang="en-US" dirty="0"/>
          </a:p>
        </p:txBody>
      </p:sp>
      <p:sp>
        <p:nvSpPr>
          <p:cNvPr id="3" name="Content Placeholder 2"/>
          <p:cNvSpPr>
            <a:spLocks noGrp="1"/>
          </p:cNvSpPr>
          <p:nvPr>
            <p:ph idx="1"/>
          </p:nvPr>
        </p:nvSpPr>
        <p:spPr/>
        <p:txBody>
          <a:bodyPr/>
          <a:lstStyle/>
          <a:p>
            <a:r>
              <a:rPr lang="en-US" dirty="0" smtClean="0"/>
              <a:t>Literal Comprehension-Show understanding of information taken directly from the passage</a:t>
            </a: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Types of questions</a:t>
            </a:r>
            <a:endParaRPr lang="en-US" dirty="0"/>
          </a:p>
        </p:txBody>
      </p:sp>
      <p:sp>
        <p:nvSpPr>
          <p:cNvPr id="3" name="Content Placeholder 2"/>
          <p:cNvSpPr>
            <a:spLocks noGrp="1"/>
          </p:cNvSpPr>
          <p:nvPr>
            <p:ph idx="1"/>
          </p:nvPr>
        </p:nvSpPr>
        <p:spPr/>
        <p:txBody>
          <a:bodyPr/>
          <a:lstStyle/>
          <a:p>
            <a:r>
              <a:rPr lang="en-US" dirty="0" smtClean="0"/>
              <a:t>Compare/Contrast – Examine themes or topics presented in both articles</a:t>
            </a:r>
          </a:p>
          <a:p>
            <a:r>
              <a:rPr lang="en-US" dirty="0" smtClean="0"/>
              <a:t>Key words – best, chiefly, except, least, mainly, most, only, primarily</a:t>
            </a:r>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Quick tips</a:t>
            </a:r>
            <a:endParaRPr lang="en-US" dirty="0"/>
          </a:p>
        </p:txBody>
      </p:sp>
      <p:sp>
        <p:nvSpPr>
          <p:cNvPr id="3" name="Content Placeholder 2"/>
          <p:cNvSpPr>
            <a:spLocks noGrp="1"/>
          </p:cNvSpPr>
          <p:nvPr>
            <p:ph idx="1"/>
          </p:nvPr>
        </p:nvSpPr>
        <p:spPr/>
        <p:txBody>
          <a:bodyPr>
            <a:normAutofit lnSpcReduction="10000"/>
          </a:bodyPr>
          <a:lstStyle/>
          <a:p>
            <a:r>
              <a:rPr lang="en-US" dirty="0" smtClean="0"/>
              <a:t>The answers come from what you read</a:t>
            </a:r>
          </a:p>
          <a:p>
            <a:r>
              <a:rPr lang="en-US" dirty="0" smtClean="0"/>
              <a:t>Every word counts</a:t>
            </a:r>
          </a:p>
          <a:p>
            <a:r>
              <a:rPr lang="en-US" dirty="0" smtClean="0"/>
              <a:t>Read the questions and answer carefully</a:t>
            </a:r>
          </a:p>
          <a:p>
            <a:r>
              <a:rPr lang="en-US" dirty="0" smtClean="0"/>
              <a:t>The answer choice can be correct but not a true statement</a:t>
            </a:r>
          </a:p>
          <a:p>
            <a:r>
              <a:rPr lang="en-US" dirty="0" smtClean="0"/>
              <a:t>Make sure the passage supports your answer</a:t>
            </a:r>
          </a:p>
          <a:p>
            <a:r>
              <a:rPr lang="en-US" dirty="0" smtClean="0"/>
              <a:t>Try to eliminate incorrect choices</a:t>
            </a:r>
          </a:p>
          <a:p>
            <a:r>
              <a:rPr lang="en-US" dirty="0" smtClean="0"/>
              <a:t>Don’t jump from passage to passage</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Basic facts</a:t>
            </a:r>
            <a:endParaRPr lang="en-US" dirty="0"/>
          </a:p>
        </p:txBody>
      </p:sp>
      <p:sp>
        <p:nvSpPr>
          <p:cNvPr id="3" name="Content Placeholder 2"/>
          <p:cNvSpPr>
            <a:spLocks noGrp="1"/>
          </p:cNvSpPr>
          <p:nvPr>
            <p:ph idx="1"/>
          </p:nvPr>
        </p:nvSpPr>
        <p:spPr/>
        <p:txBody>
          <a:bodyPr/>
          <a:lstStyle/>
          <a:p>
            <a:r>
              <a:rPr lang="en-US" dirty="0" smtClean="0"/>
              <a:t>1/3 of the questions are sentence completion questions.  Always work on these first because they take less time to answer.</a:t>
            </a:r>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Strategies for Sentence Completion Section</a:t>
            </a:r>
            <a:endParaRPr lang="en-US" dirty="0"/>
          </a:p>
        </p:txBody>
      </p:sp>
      <p:sp>
        <p:nvSpPr>
          <p:cNvPr id="3" name="Content Placeholder 2"/>
          <p:cNvSpPr>
            <a:spLocks noGrp="1"/>
          </p:cNvSpPr>
          <p:nvPr>
            <p:ph idx="1"/>
          </p:nvPr>
        </p:nvSpPr>
        <p:spPr/>
        <p:txBody>
          <a:bodyPr/>
          <a:lstStyle/>
          <a:p>
            <a:pPr>
              <a:buNone/>
            </a:pPr>
            <a:r>
              <a:rPr lang="en-US" dirty="0" smtClean="0"/>
              <a:t>	1.  Read the sentence for clue words</a:t>
            </a:r>
          </a:p>
          <a:p>
            <a:pPr lvl="1"/>
            <a:r>
              <a:rPr lang="en-US" dirty="0" smtClean="0"/>
              <a:t>But, although, however, on the other hand</a:t>
            </a:r>
          </a:p>
          <a:p>
            <a:pPr lvl="1"/>
            <a:endParaRPr lang="en-US" dirty="0"/>
          </a:p>
          <a:p>
            <a:pPr marL="971550" lvl="1" indent="-514350">
              <a:buAutoNum type="arabicPeriod" startAt="2"/>
            </a:pPr>
            <a:r>
              <a:rPr lang="en-US" dirty="0" smtClean="0"/>
              <a:t>Anticipate your answer – Guess first.</a:t>
            </a:r>
          </a:p>
          <a:p>
            <a:pPr marL="971550" lvl="1" indent="-514350">
              <a:buAutoNum type="arabicPeriod" startAt="2"/>
            </a:pPr>
            <a:r>
              <a:rPr lang="en-US" dirty="0" smtClean="0"/>
              <a:t>Compare your prediction with the choices – Is the exact word or a synonym there.</a:t>
            </a:r>
          </a:p>
          <a:p>
            <a:pPr marL="971550" lvl="1" indent="-514350">
              <a:buAutoNum type="arabicPeriod" startAt="2"/>
            </a:pPr>
            <a:r>
              <a:rPr lang="en-US" dirty="0" smtClean="0"/>
              <a:t>Read the sentence ( in your head) inserting your answer choice.</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Sentence Completion Section</a:t>
            </a:r>
            <a:endParaRPr lang="en-US" dirty="0"/>
          </a:p>
        </p:txBody>
      </p:sp>
      <p:sp>
        <p:nvSpPr>
          <p:cNvPr id="3" name="Content Placeholder 2"/>
          <p:cNvSpPr>
            <a:spLocks noGrp="1"/>
          </p:cNvSpPr>
          <p:nvPr>
            <p:ph idx="1"/>
          </p:nvPr>
        </p:nvSpPr>
        <p:spPr/>
        <p:txBody>
          <a:bodyPr/>
          <a:lstStyle/>
          <a:p>
            <a:r>
              <a:rPr lang="en-US" b="1" dirty="0" smtClean="0"/>
              <a:t>Only part of the English SAT that is arranged from easy to hard!</a:t>
            </a:r>
          </a:p>
          <a:p>
            <a:pPr>
              <a:buNone/>
            </a:pPr>
            <a:endParaRPr lang="en-US" b="1"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Sentence Completion continued</a:t>
            </a:r>
            <a:endParaRPr lang="en-US" dirty="0"/>
          </a:p>
        </p:txBody>
      </p:sp>
      <p:sp>
        <p:nvSpPr>
          <p:cNvPr id="3" name="Content Placeholder 2"/>
          <p:cNvSpPr>
            <a:spLocks noGrp="1"/>
          </p:cNvSpPr>
          <p:nvPr>
            <p:ph idx="1"/>
          </p:nvPr>
        </p:nvSpPr>
        <p:spPr/>
        <p:txBody>
          <a:bodyPr>
            <a:normAutofit fontScale="92500" lnSpcReduction="10000"/>
          </a:bodyPr>
          <a:lstStyle/>
          <a:p>
            <a:pPr marL="514350" indent="-514350">
              <a:buAutoNum type="arabicPeriod" startAt="5"/>
            </a:pPr>
            <a:r>
              <a:rPr lang="en-US" dirty="0" smtClean="0"/>
              <a:t>2 types of questions</a:t>
            </a:r>
          </a:p>
          <a:p>
            <a:pPr marL="914400" lvl="1" indent="-514350">
              <a:buNone/>
            </a:pPr>
            <a:r>
              <a:rPr lang="en-US" dirty="0"/>
              <a:t>	</a:t>
            </a:r>
            <a:r>
              <a:rPr lang="en-US" dirty="0" smtClean="0"/>
              <a:t>Vocabulary in context – one blank and two blank</a:t>
            </a:r>
          </a:p>
          <a:p>
            <a:pPr marL="914400" lvl="1" indent="-514350">
              <a:buNone/>
            </a:pPr>
            <a:r>
              <a:rPr lang="en-US" dirty="0"/>
              <a:t>	</a:t>
            </a:r>
            <a:endParaRPr lang="en-US" dirty="0" smtClean="0"/>
          </a:p>
          <a:p>
            <a:pPr marL="914400" lvl="1" indent="-514350">
              <a:buNone/>
            </a:pPr>
            <a:r>
              <a:rPr lang="en-US" dirty="0" smtClean="0">
                <a:solidFill>
                  <a:srgbClr val="FF0000"/>
                </a:solidFill>
              </a:rPr>
              <a:t>Ravens appear to behave ________, actively helping one another to find food.</a:t>
            </a:r>
          </a:p>
          <a:p>
            <a:pPr marL="914400" lvl="1" indent="-514350">
              <a:buAutoNum type="alphaLcPeriod"/>
            </a:pPr>
            <a:r>
              <a:rPr lang="en-US" dirty="0" smtClean="0">
                <a:solidFill>
                  <a:srgbClr val="FF0000"/>
                </a:solidFill>
              </a:rPr>
              <a:t>Mysteriously</a:t>
            </a:r>
          </a:p>
          <a:p>
            <a:pPr marL="914400" lvl="1" indent="-514350">
              <a:buAutoNum type="alphaLcPeriod"/>
            </a:pPr>
            <a:r>
              <a:rPr lang="en-US" dirty="0" smtClean="0">
                <a:solidFill>
                  <a:srgbClr val="FF0000"/>
                </a:solidFill>
              </a:rPr>
              <a:t>Warily</a:t>
            </a:r>
          </a:p>
          <a:p>
            <a:pPr marL="914400" lvl="1" indent="-514350">
              <a:buAutoNum type="alphaLcPeriod"/>
            </a:pPr>
            <a:r>
              <a:rPr lang="en-US" dirty="0" smtClean="0">
                <a:solidFill>
                  <a:srgbClr val="FF0000"/>
                </a:solidFill>
              </a:rPr>
              <a:t>Aggressively</a:t>
            </a:r>
          </a:p>
          <a:p>
            <a:pPr marL="914400" lvl="1" indent="-514350">
              <a:buAutoNum type="alphaLcPeriod"/>
            </a:pPr>
            <a:r>
              <a:rPr lang="en-US" dirty="0" smtClean="0">
                <a:solidFill>
                  <a:srgbClr val="FF0000"/>
                </a:solidFill>
              </a:rPr>
              <a:t>Cooperatively</a:t>
            </a:r>
          </a:p>
          <a:p>
            <a:pPr marL="914400" lvl="1" indent="-514350">
              <a:buAutoNum type="alphaLcPeriod"/>
            </a:pPr>
            <a:r>
              <a:rPr lang="en-US" dirty="0" smtClean="0">
                <a:solidFill>
                  <a:srgbClr val="FF0000"/>
                </a:solidFill>
              </a:rPr>
              <a:t>defensively</a:t>
            </a:r>
            <a:endParaRPr lang="en-US" dirty="0">
              <a:solidFill>
                <a:srgbClr val="FF0000"/>
              </a:solidFill>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Answer</a:t>
            </a:r>
            <a:endParaRPr lang="en-US" dirty="0"/>
          </a:p>
        </p:txBody>
      </p:sp>
      <p:sp>
        <p:nvSpPr>
          <p:cNvPr id="3" name="Content Placeholder 2"/>
          <p:cNvSpPr>
            <a:spLocks noGrp="1"/>
          </p:cNvSpPr>
          <p:nvPr>
            <p:ph idx="1"/>
          </p:nvPr>
        </p:nvSpPr>
        <p:spPr/>
        <p:txBody>
          <a:bodyPr/>
          <a:lstStyle/>
          <a:p>
            <a:r>
              <a:rPr lang="en-US" dirty="0" smtClean="0"/>
              <a:t>D</a:t>
            </a:r>
          </a:p>
          <a:p>
            <a:pPr lvl="1"/>
            <a:r>
              <a:rPr lang="en-US" dirty="0" smtClean="0"/>
              <a:t>The info after the comma restates and defines the missing word.  You are told that ravens actively help one another.  Only one word from your choices matches with this definition.</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Sentence Completion continued</a:t>
            </a:r>
            <a:endParaRPr lang="en-US" dirty="0"/>
          </a:p>
        </p:txBody>
      </p:sp>
      <p:sp>
        <p:nvSpPr>
          <p:cNvPr id="3" name="Content Placeholder 2"/>
          <p:cNvSpPr>
            <a:spLocks noGrp="1"/>
          </p:cNvSpPr>
          <p:nvPr>
            <p:ph idx="1"/>
          </p:nvPr>
        </p:nvSpPr>
        <p:spPr/>
        <p:txBody>
          <a:bodyPr>
            <a:normAutofit fontScale="92500" lnSpcReduction="20000"/>
          </a:bodyPr>
          <a:lstStyle/>
          <a:p>
            <a:pPr marL="914400" lvl="1" indent="-514350">
              <a:buNone/>
            </a:pPr>
            <a:r>
              <a:rPr lang="en-US" dirty="0" smtClean="0"/>
              <a:t>Logic based questions</a:t>
            </a:r>
          </a:p>
          <a:p>
            <a:pPr marL="914400" lvl="1" indent="-514350">
              <a:buNone/>
            </a:pPr>
            <a:r>
              <a:rPr lang="en-US" dirty="0" smtClean="0"/>
              <a:t>		- know words, understand the context, and use logic</a:t>
            </a:r>
          </a:p>
          <a:p>
            <a:pPr marL="914400" lvl="1" indent="-514350">
              <a:buNone/>
            </a:pPr>
            <a:r>
              <a:rPr lang="en-US" dirty="0" smtClean="0">
                <a:solidFill>
                  <a:srgbClr val="FF0000"/>
                </a:solidFill>
              </a:rPr>
              <a:t>After observing several vicious territorial fights, Jane </a:t>
            </a:r>
            <a:r>
              <a:rPr lang="en-US" dirty="0" err="1" smtClean="0">
                <a:solidFill>
                  <a:srgbClr val="FF0000"/>
                </a:solidFill>
              </a:rPr>
              <a:t>Goodall</a:t>
            </a:r>
            <a:r>
              <a:rPr lang="en-US" dirty="0" smtClean="0">
                <a:solidFill>
                  <a:srgbClr val="FF0000"/>
                </a:solidFill>
              </a:rPr>
              <a:t> had to revise her earlier opinion that these particular primates were _______ animals.</a:t>
            </a:r>
          </a:p>
          <a:p>
            <a:pPr marL="914400" lvl="1" indent="-514350">
              <a:buAutoNum type="alphaLcPeriod"/>
            </a:pPr>
            <a:r>
              <a:rPr lang="en-US" dirty="0" smtClean="0">
                <a:solidFill>
                  <a:srgbClr val="FF0000"/>
                </a:solidFill>
              </a:rPr>
              <a:t>Ignorant</a:t>
            </a:r>
          </a:p>
          <a:p>
            <a:pPr marL="914400" lvl="1" indent="-514350">
              <a:buAutoNum type="alphaLcPeriod"/>
            </a:pPr>
            <a:r>
              <a:rPr lang="en-US" dirty="0" smtClean="0">
                <a:solidFill>
                  <a:srgbClr val="FF0000"/>
                </a:solidFill>
              </a:rPr>
              <a:t>Inquisitive</a:t>
            </a:r>
          </a:p>
          <a:p>
            <a:pPr marL="914400" lvl="1" indent="-514350">
              <a:buAutoNum type="alphaLcPeriod"/>
            </a:pPr>
            <a:r>
              <a:rPr lang="en-US" dirty="0" smtClean="0">
                <a:solidFill>
                  <a:srgbClr val="FF0000"/>
                </a:solidFill>
              </a:rPr>
              <a:t>Responsive</a:t>
            </a:r>
          </a:p>
          <a:p>
            <a:pPr marL="914400" lvl="1" indent="-514350">
              <a:buAutoNum type="alphaLcPeriod"/>
            </a:pPr>
            <a:r>
              <a:rPr lang="en-US" dirty="0" smtClean="0">
                <a:solidFill>
                  <a:srgbClr val="FF0000"/>
                </a:solidFill>
              </a:rPr>
              <a:t>Cruel</a:t>
            </a:r>
          </a:p>
          <a:p>
            <a:pPr marL="914400" lvl="1" indent="-514350">
              <a:buAutoNum type="alphaLcPeriod"/>
            </a:pPr>
            <a:r>
              <a:rPr lang="en-US" dirty="0" smtClean="0">
                <a:solidFill>
                  <a:srgbClr val="FF0000"/>
                </a:solidFill>
              </a:rPr>
              <a:t>peaceful</a:t>
            </a:r>
          </a:p>
          <a:p>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Answer E</a:t>
            </a:r>
            <a:endParaRPr lang="en-US" dirty="0"/>
          </a:p>
        </p:txBody>
      </p:sp>
      <p:sp>
        <p:nvSpPr>
          <p:cNvPr id="3" name="Content Placeholder 2"/>
          <p:cNvSpPr>
            <a:spLocks noGrp="1"/>
          </p:cNvSpPr>
          <p:nvPr>
            <p:ph idx="1"/>
          </p:nvPr>
        </p:nvSpPr>
        <p:spPr/>
        <p:txBody>
          <a:bodyPr/>
          <a:lstStyle/>
          <a:p>
            <a:pPr>
              <a:buNone/>
            </a:pPr>
            <a:r>
              <a:rPr lang="en-US" dirty="0" smtClean="0"/>
              <a:t>You must follow the logic of this sentence.  A few key words help.  “After” helps you look for order of events, “revise” tells you that something is going to change.  Also, the end of the sentence tells you what is changing.</a:t>
            </a: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Sentence completion continued</a:t>
            </a:r>
            <a:endParaRPr lang="en-US" dirty="0"/>
          </a:p>
        </p:txBody>
      </p:sp>
      <p:sp>
        <p:nvSpPr>
          <p:cNvPr id="3" name="Content Placeholder 2"/>
          <p:cNvSpPr>
            <a:spLocks noGrp="1"/>
          </p:cNvSpPr>
          <p:nvPr>
            <p:ph idx="1"/>
          </p:nvPr>
        </p:nvSpPr>
        <p:spPr/>
        <p:txBody>
          <a:bodyPr/>
          <a:lstStyle/>
          <a:p>
            <a:pPr marL="514350" indent="-514350">
              <a:buAutoNum type="arabicPeriod" startAt="6"/>
            </a:pPr>
            <a:r>
              <a:rPr lang="en-US" dirty="0" smtClean="0"/>
              <a:t>Watch out for negatives</a:t>
            </a:r>
          </a:p>
          <a:p>
            <a:pPr marL="1314450" lvl="2" indent="-514350">
              <a:buNone/>
            </a:pPr>
            <a:r>
              <a:rPr lang="en-US" dirty="0" smtClean="0"/>
              <a:t>Should not – no – never</a:t>
            </a:r>
          </a:p>
          <a:p>
            <a:pPr marL="1314450" lvl="2" indent="-514350">
              <a:buNone/>
            </a:pPr>
            <a:endParaRPr lang="en-US" dirty="0"/>
          </a:p>
          <a:p>
            <a:pPr marL="1314450" lvl="2" indent="-514350">
              <a:buNone/>
            </a:pPr>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84</TotalTime>
  <Words>467</Words>
  <Application>Microsoft Office PowerPoint</Application>
  <PresentationFormat>On-screen Show (4:3)</PresentationFormat>
  <Paragraphs>74</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Office Theme</vt:lpstr>
      <vt:lpstr>Critical Reading Section of the SAT</vt:lpstr>
      <vt:lpstr>Basic facts</vt:lpstr>
      <vt:lpstr>Strategies for Sentence Completion Section</vt:lpstr>
      <vt:lpstr>Sentence Completion Section</vt:lpstr>
      <vt:lpstr>Sentence Completion continued</vt:lpstr>
      <vt:lpstr>Answer</vt:lpstr>
      <vt:lpstr>Sentence Completion continued</vt:lpstr>
      <vt:lpstr>Answer E</vt:lpstr>
      <vt:lpstr>Sentence completion continued</vt:lpstr>
      <vt:lpstr>Sentence completion continued</vt:lpstr>
      <vt:lpstr>Passage based reading</vt:lpstr>
      <vt:lpstr>Strategies for passage based reading</vt:lpstr>
      <vt:lpstr>Types of questions</vt:lpstr>
      <vt:lpstr>Types of questions</vt:lpstr>
      <vt:lpstr>Types of questions</vt:lpstr>
      <vt:lpstr>Types of questions</vt:lpstr>
      <vt:lpstr>Types of questions</vt:lpstr>
      <vt:lpstr>Quick tips</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Critical Reading Section of the SAT</dc:title>
  <dc:creator>wpletcher</dc:creator>
  <cp:lastModifiedBy>Penn State Altoona</cp:lastModifiedBy>
  <cp:revision>7</cp:revision>
  <dcterms:created xsi:type="dcterms:W3CDTF">2009-03-07T15:15:35Z</dcterms:created>
  <dcterms:modified xsi:type="dcterms:W3CDTF">2009-10-03T16:16:30Z</dcterms:modified>
</cp:coreProperties>
</file>

<file path=docProps/thumbnail.jpeg>
</file>